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tif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129359" y="5143500"/>
            <a:ext cx="17780001" cy="243423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8546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Rectangle"/>
          <p:cNvSpPr/>
          <p:nvPr/>
        </p:nvSpPr>
        <p:spPr>
          <a:xfrm>
            <a:off x="-25400" y="-8467"/>
            <a:ext cx="4187561" cy="13732935"/>
          </a:xfrm>
          <a:prstGeom prst="rect">
            <a:avLst/>
          </a:prstGeom>
          <a:solidFill>
            <a:srgbClr val="37374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" name="Rectangle"/>
          <p:cNvSpPr/>
          <p:nvPr/>
        </p:nvSpPr>
        <p:spPr>
          <a:xfrm>
            <a:off x="8466" y="1184076"/>
            <a:ext cx="24367068" cy="2921001"/>
          </a:xfrm>
          <a:prstGeom prst="rect">
            <a:avLst/>
          </a:prstGeom>
          <a:solidFill>
            <a:srgbClr val="F2F2D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" name="JANI ANTTILA"/>
          <p:cNvSpPr txBox="1"/>
          <p:nvPr/>
        </p:nvSpPr>
        <p:spPr>
          <a:xfrm>
            <a:off x="6112426" y="1286924"/>
            <a:ext cx="10931519" cy="169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485464"/>
                </a:solidFill>
              </a:defRPr>
            </a:lvl1pPr>
          </a:lstStyle>
          <a:p>
            <a:pPr/>
            <a:r>
              <a:t>JANI ANTTILA</a:t>
            </a:r>
          </a:p>
        </p:txBody>
      </p:sp>
      <p:sp>
        <p:nvSpPr>
          <p:cNvPr id="15" name="Independent Consultant"/>
          <p:cNvSpPr txBox="1"/>
          <p:nvPr/>
        </p:nvSpPr>
        <p:spPr>
          <a:xfrm>
            <a:off x="6112426" y="2792149"/>
            <a:ext cx="10931519" cy="121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7100">
                <a:solidFill>
                  <a:srgbClr val="373741"/>
                </a:solidFill>
              </a:defRPr>
            </a:lvl1pPr>
          </a:lstStyle>
          <a:p>
            <a:pPr/>
            <a:r>
              <a:t>Independent Consultant</a:t>
            </a:r>
          </a:p>
        </p:txBody>
      </p:sp>
      <p:pic>
        <p:nvPicPr>
          <p:cNvPr id="16" name="CTA_Logo_Transparent.png" descr="CTA_Logo_Transparent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188591" y="1619249"/>
            <a:ext cx="2734382" cy="205078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/>
          <p:nvPr>
            <p:ph type="body" sz="quarter" idx="13"/>
          </p:nvPr>
        </p:nvSpPr>
        <p:spPr>
          <a:xfrm>
            <a:off x="6129359" y="8506933"/>
            <a:ext cx="17780001" cy="18596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5400"/>
            </a:lvl1pPr>
          </a:lstStyle>
          <a:p>
            <a:pPr/>
            <a:r>
              <a:t>Title Text</a:t>
            </a:r>
          </a:p>
        </p:txBody>
      </p:sp>
      <p:grpSp>
        <p:nvGrpSpPr>
          <p:cNvPr id="27" name="Group"/>
          <p:cNvGrpSpPr/>
          <p:nvPr/>
        </p:nvGrpSpPr>
        <p:grpSpPr>
          <a:xfrm>
            <a:off x="698" y="593443"/>
            <a:ext cx="4135364" cy="12817262"/>
            <a:chOff x="0" y="0"/>
            <a:chExt cx="4135363" cy="12817260"/>
          </a:xfrm>
        </p:grpSpPr>
        <p:pic>
          <p:nvPicPr>
            <p:cNvPr id="18" name="Contact Details QR Code.png" descr="Contact Details QR Cod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5027" y="10091952"/>
              <a:ext cx="2725309" cy="2725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PROFILE"/>
            <p:cNvSpPr txBox="1"/>
            <p:nvPr/>
          </p:nvSpPr>
          <p:spPr>
            <a:xfrm>
              <a:off x="160866" y="4343915"/>
              <a:ext cx="3463984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F2F2DB"/>
                  </a:solidFill>
                </a:defRPr>
              </a:lvl1pPr>
            </a:lstStyle>
            <a:p>
              <a:pPr/>
              <a:r>
                <a:t>PROFILE</a:t>
              </a:r>
            </a:p>
          </p:txBody>
        </p:sp>
        <p:sp>
          <p:nvSpPr>
            <p:cNvPr id="20" name="I discover, model and manage application portfolios for Windows upgrades and new virtualization technology deployments."/>
            <p:cNvSpPr txBox="1"/>
            <p:nvPr/>
          </p:nvSpPr>
          <p:spPr>
            <a:xfrm>
              <a:off x="162681" y="4961256"/>
              <a:ext cx="3810001" cy="260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b="0" sz="2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I discover, model and manage application portfolios for Windows upgrades and new virtualization technology deployments.</a:t>
              </a:r>
            </a:p>
          </p:txBody>
        </p:sp>
        <p:sp>
          <p:nvSpPr>
            <p:cNvPr id="21" name="Circle"/>
            <p:cNvSpPr/>
            <p:nvPr/>
          </p:nvSpPr>
          <p:spPr>
            <a:xfrm>
              <a:off x="16549" y="0"/>
              <a:ext cx="4102266" cy="4102266"/>
            </a:xfrm>
            <a:prstGeom prst="ellipse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22" name="Janianttilalogo_round480x480.png" descr="Janianttilalogo_round480x480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4415" y="134800"/>
              <a:ext cx="3832667" cy="383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" name="Group"/>
            <p:cNvGrpSpPr/>
            <p:nvPr/>
          </p:nvGrpSpPr>
          <p:grpSpPr>
            <a:xfrm>
              <a:off x="227908" y="8094946"/>
              <a:ext cx="3329900" cy="683978"/>
              <a:chOff x="0" y="0"/>
              <a:chExt cx="3329898" cy="683976"/>
            </a:xfrm>
          </p:grpSpPr>
          <p:pic>
            <p:nvPicPr>
              <p:cNvPr id="23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683976" cy="6839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" name="@jani_anttila"/>
              <p:cNvSpPr txBox="1"/>
              <p:nvPr/>
            </p:nvSpPr>
            <p:spPr>
              <a:xfrm>
                <a:off x="306413" y="0"/>
                <a:ext cx="3023486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@jani_anttila</a:t>
                </a:r>
              </a:p>
            </p:txBody>
          </p:sp>
        </p:grpSp>
        <p:sp>
          <p:nvSpPr>
            <p:cNvPr id="26" name="www.janianttila.com"/>
            <p:cNvSpPr txBox="1"/>
            <p:nvPr/>
          </p:nvSpPr>
          <p:spPr>
            <a:xfrm>
              <a:off x="0" y="8747069"/>
              <a:ext cx="4135364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>
                  <a:solidFill>
                    <a:srgbClr val="FFFFFF"/>
                  </a:solidFill>
                </a:defRPr>
              </a:lvl1pPr>
            </a:lstStyle>
            <a:p>
              <a:pPr/>
              <a:r>
                <a:t>www.janianttila.com</a:t>
              </a:r>
            </a:p>
          </p:txBody>
        </p:sp>
      </p:grp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–Johnny Appleseed"/>
          <p:cNvSpPr txBox="1"/>
          <p:nvPr>
            <p:ph type="body" sz="quarter" idx="13"/>
          </p:nvPr>
        </p:nvSpPr>
        <p:spPr>
          <a:xfrm>
            <a:off x="5400377" y="8953500"/>
            <a:ext cx="16608723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200" name="“Type a quote here.”"/>
          <p:cNvSpPr txBox="1"/>
          <p:nvPr>
            <p:ph type="body" sz="quarter" idx="14"/>
          </p:nvPr>
        </p:nvSpPr>
        <p:spPr>
          <a:xfrm>
            <a:off x="5400377" y="6079441"/>
            <a:ext cx="16608723" cy="8205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grpSp>
        <p:nvGrpSpPr>
          <p:cNvPr id="213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201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2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212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203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4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205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206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07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10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208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9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211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mage"/>
          <p:cNvSpPr/>
          <p:nvPr>
            <p:ph type="pic" idx="13"/>
          </p:nvPr>
        </p:nvSpPr>
        <p:spPr>
          <a:xfrm>
            <a:off x="4405045" y="250181"/>
            <a:ext cx="19791727" cy="95355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6" name="Title Text"/>
          <p:cNvSpPr txBox="1"/>
          <p:nvPr>
            <p:ph type="title"/>
          </p:nvPr>
        </p:nvSpPr>
        <p:spPr>
          <a:xfrm>
            <a:off x="4573289" y="9512300"/>
            <a:ext cx="19175711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quarter" idx="1"/>
          </p:nvPr>
        </p:nvSpPr>
        <p:spPr>
          <a:xfrm>
            <a:off x="4573289" y="11442700"/>
            <a:ext cx="19175711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50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38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49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40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42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43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44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47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45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6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48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4523978" y="4533900"/>
            <a:ext cx="19606022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71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59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0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70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61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2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63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64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65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68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66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7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69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14283580" y="83185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5029976" y="3993852"/>
            <a:ext cx="8385789" cy="1644948"/>
          </a:xfrm>
          <a:prstGeom prst="rect">
            <a:avLst/>
          </a:prstGeom>
        </p:spPr>
        <p:txBody>
          <a:bodyPr anchor="b"/>
          <a:lstStyle>
            <a:lvl1pPr algn="l"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5029976" y="6146800"/>
            <a:ext cx="8385789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94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82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3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93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84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5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86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87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88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91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89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90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92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4932759" y="355600"/>
            <a:ext cx="18679617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115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103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04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114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105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6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107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108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09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12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110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11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113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4834433" y="355600"/>
            <a:ext cx="17860467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idx="1"/>
          </p:nvPr>
        </p:nvSpPr>
        <p:spPr>
          <a:xfrm>
            <a:off x="4834433" y="3149600"/>
            <a:ext cx="17860467" cy="9296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37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125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26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136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127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8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129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130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31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34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132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33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135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Title Text"/>
          <p:cNvSpPr txBox="1"/>
          <p:nvPr>
            <p:ph type="title"/>
          </p:nvPr>
        </p:nvSpPr>
        <p:spPr>
          <a:xfrm>
            <a:off x="4513560" y="355600"/>
            <a:ext cx="1818134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half" idx="1"/>
          </p:nvPr>
        </p:nvSpPr>
        <p:spPr>
          <a:xfrm>
            <a:off x="4513560" y="3149600"/>
            <a:ext cx="830494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148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9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159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150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1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152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153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54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57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155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56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158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/>
          <p:nvPr>
            <p:ph type="body" idx="1"/>
          </p:nvPr>
        </p:nvSpPr>
        <p:spPr>
          <a:xfrm>
            <a:off x="5424289" y="1778000"/>
            <a:ext cx="17270611" cy="10160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-25400" y="-8467"/>
            <a:ext cx="4221428" cy="13732935"/>
            <a:chOff x="0" y="0"/>
            <a:chExt cx="4221427" cy="13732933"/>
          </a:xfrm>
        </p:grpSpPr>
        <p:sp>
          <p:nvSpPr>
            <p:cNvPr id="169" name="Rectangle"/>
            <p:cNvSpPr/>
            <p:nvPr/>
          </p:nvSpPr>
          <p:spPr>
            <a:xfrm>
              <a:off x="0" y="0"/>
              <a:ext cx="4187561" cy="13732934"/>
            </a:xfrm>
            <a:prstGeom prst="rect">
              <a:avLst/>
            </a:prstGeom>
            <a:solidFill>
              <a:srgbClr val="373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33866" y="1192543"/>
              <a:ext cx="4187562" cy="2921001"/>
            </a:xfrm>
            <a:prstGeom prst="rect">
              <a:avLst/>
            </a:prstGeom>
            <a:solidFill>
              <a:srgbClr val="F2F2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180" name="Group"/>
            <p:cNvGrpSpPr/>
            <p:nvPr/>
          </p:nvGrpSpPr>
          <p:grpSpPr>
            <a:xfrm>
              <a:off x="26098" y="601910"/>
              <a:ext cx="4135364" cy="12817261"/>
              <a:chOff x="0" y="0"/>
              <a:chExt cx="4135363" cy="12817260"/>
            </a:xfrm>
          </p:grpSpPr>
          <p:pic>
            <p:nvPicPr>
              <p:cNvPr id="171" name="Contact Details QR Code.png" descr="Contact Details QR Cod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05027" y="10091952"/>
                <a:ext cx="2725309" cy="27253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2" name="PROFILE"/>
              <p:cNvSpPr txBox="1"/>
              <p:nvPr/>
            </p:nvSpPr>
            <p:spPr>
              <a:xfrm>
                <a:off x="160866" y="4343915"/>
                <a:ext cx="3463984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F2F2DB"/>
                    </a:solidFill>
                  </a:defRPr>
                </a:lvl1pPr>
              </a:lstStyle>
              <a:p>
                <a:pPr/>
                <a:r>
                  <a:t>PROFILE</a:t>
                </a:r>
              </a:p>
            </p:txBody>
          </p:sp>
          <p:sp>
            <p:nvSpPr>
              <p:cNvPr id="173" name="I discover, model and manage application portfolios for Windows upgrades and new virtualization technology deployments."/>
              <p:cNvSpPr txBox="1"/>
              <p:nvPr/>
            </p:nvSpPr>
            <p:spPr>
              <a:xfrm>
                <a:off x="162681" y="4961256"/>
                <a:ext cx="3810001" cy="260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4500"/>
                  </a:spcBef>
                  <a:defRPr b="0" sz="2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 discover, model and manage application portfolios for Windows upgrades and new virtualization technology deployments.</a:t>
                </a:r>
              </a:p>
            </p:txBody>
          </p:sp>
          <p:sp>
            <p:nvSpPr>
              <p:cNvPr id="174" name="Circle"/>
              <p:cNvSpPr/>
              <p:nvPr/>
            </p:nvSpPr>
            <p:spPr>
              <a:xfrm>
                <a:off x="16549" y="0"/>
                <a:ext cx="4102266" cy="4102266"/>
              </a:xfrm>
              <a:prstGeom prst="ellipse">
                <a:avLst/>
              </a:prstGeom>
              <a:solidFill>
                <a:srgbClr val="F2F2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75" name="Janianttilalogo_round480x480.png" descr="Janianttilalogo_round480x4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415" y="134800"/>
                <a:ext cx="3832667" cy="383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78" name="Group"/>
              <p:cNvGrpSpPr/>
              <p:nvPr/>
            </p:nvGrpSpPr>
            <p:grpSpPr>
              <a:xfrm>
                <a:off x="227908" y="8094946"/>
                <a:ext cx="3329900" cy="683978"/>
                <a:chOff x="0" y="0"/>
                <a:chExt cx="3329898" cy="683976"/>
              </a:xfrm>
            </p:grpSpPr>
            <p:pic>
              <p:nvPicPr>
                <p:cNvPr id="176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83976" cy="6839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77" name="@jani_anttila"/>
                <p:cNvSpPr txBox="1"/>
                <p:nvPr/>
              </p:nvSpPr>
              <p:spPr>
                <a:xfrm>
                  <a:off x="306413" y="0"/>
                  <a:ext cx="3023486" cy="5481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@jani_anttila</a:t>
                  </a:r>
                </a:p>
              </p:txBody>
            </p:sp>
          </p:grpSp>
          <p:sp>
            <p:nvSpPr>
              <p:cNvPr id="179" name="www.janianttila.com"/>
              <p:cNvSpPr txBox="1"/>
              <p:nvPr/>
            </p:nvSpPr>
            <p:spPr>
              <a:xfrm>
                <a:off x="0" y="8747069"/>
                <a:ext cx="4135364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www.janianttila.com</a:t>
                </a:r>
              </a:p>
            </p:txBody>
          </p:sp>
        </p:grpSp>
      </p:grpSp>
      <p:sp>
        <p:nvSpPr>
          <p:cNvPr id="1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0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1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Application lifecycle and metadata manageme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defRPr sz="7616"/>
            </a:lvl1pPr>
          </a:lstStyle>
          <a:p>
            <a:pPr/>
            <a:r>
              <a:t>Application lifecycle and metadata management</a:t>
            </a:r>
          </a:p>
        </p:txBody>
      </p:sp>
      <p:sp>
        <p:nvSpPr>
          <p:cNvPr id="239" name="Citrix User Group Communit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Citrix User Group Community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230" y="3598396"/>
            <a:ext cx="13970001" cy="9282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"/>
          <p:cNvGrpSpPr/>
          <p:nvPr/>
        </p:nvGrpSpPr>
        <p:grpSpPr>
          <a:xfrm>
            <a:off x="9171640" y="304655"/>
            <a:ext cx="10313380" cy="13106690"/>
            <a:chOff x="0" y="0"/>
            <a:chExt cx="10313379" cy="13106688"/>
          </a:xfrm>
        </p:grpSpPr>
        <p:pic>
          <p:nvPicPr>
            <p:cNvPr id="274" name="Effort-calculator-pie-charts2.jpg" descr="Effort-calculator-pie-charts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30" y="0"/>
              <a:ext cx="10302921" cy="4089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effort-calculator-worksheet1.jpg" descr="effort-calculator-worksheet1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30" y="4177608"/>
              <a:ext cx="10302921" cy="4330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effort-calculator-hours2.jpg" descr="effort-calculator-hours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776324"/>
              <a:ext cx="10313380" cy="4330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Reportslider1.png" descr="Reportslider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381" y="1055190"/>
            <a:ext cx="23711510" cy="11855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40" descr="Picture 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319" y="2263437"/>
            <a:ext cx="23581037" cy="834897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Reportslider2.png" descr="Reportslider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769" y="1056740"/>
            <a:ext cx="24555538" cy="12277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Reportslider3.png" descr="Reportslider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9382" y="3281963"/>
            <a:ext cx="24762764" cy="12381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Reportslider4.png" descr="Reportslider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9982" y="662009"/>
            <a:ext cx="24783964" cy="12391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35" y="2485471"/>
            <a:ext cx="23959330" cy="9455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uto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Automation</a:t>
            </a:r>
          </a:p>
        </p:txBody>
      </p:sp>
      <p:pic>
        <p:nvPicPr>
          <p:cNvPr id="29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2762" y="2820433"/>
            <a:ext cx="5590964" cy="10018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3055" y="3136071"/>
            <a:ext cx="12919609" cy="65302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</p:pic>
      <p:pic>
        <p:nvPicPr>
          <p:cNvPr id="294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35797" y="6035330"/>
            <a:ext cx="12254121" cy="56951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</p:pic>
      <p:sp>
        <p:nvSpPr>
          <p:cNvPr id="295" name="Line"/>
          <p:cNvSpPr/>
          <p:nvPr/>
        </p:nvSpPr>
        <p:spPr>
          <a:xfrm>
            <a:off x="7556398" y="3919645"/>
            <a:ext cx="3769663" cy="526025"/>
          </a:xfrm>
          <a:prstGeom prst="line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uto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Automation</a:t>
            </a:r>
          </a:p>
        </p:txBody>
      </p:sp>
      <p:grpSp>
        <p:nvGrpSpPr>
          <p:cNvPr id="303" name="Group"/>
          <p:cNvGrpSpPr/>
          <p:nvPr/>
        </p:nvGrpSpPr>
        <p:grpSpPr>
          <a:xfrm>
            <a:off x="6659168" y="2296121"/>
            <a:ext cx="13890124" cy="11344282"/>
            <a:chOff x="0" y="0"/>
            <a:chExt cx="13890122" cy="11344280"/>
          </a:xfrm>
        </p:grpSpPr>
        <p:pic>
          <p:nvPicPr>
            <p:cNvPr id="298" name="Picture 40" descr="Picture 4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5444" b="50199"/>
            <a:stretch>
              <a:fillRect/>
            </a:stretch>
          </p:blipFill>
          <p:spPr>
            <a:xfrm>
              <a:off x="702740" y="8737056"/>
              <a:ext cx="12982157" cy="260722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</p:pic>
        <p:pic>
          <p:nvPicPr>
            <p:cNvPr id="299" name="Picture 1" descr="Picture 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1977" y="1975260"/>
              <a:ext cx="13398146" cy="5071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Picture 4" descr="Picture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571526" cy="1934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Picture 3" descr="Picture 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53667" y="1558072"/>
              <a:ext cx="2140993" cy="565045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</p:pic>
        <p:sp>
          <p:nvSpPr>
            <p:cNvPr id="302" name="Line"/>
            <p:cNvSpPr/>
            <p:nvPr/>
          </p:nvSpPr>
          <p:spPr>
            <a:xfrm flipH="1">
              <a:off x="2670593" y="7217554"/>
              <a:ext cx="3068118" cy="1173254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00" r="0" b="12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2" name="Top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Topics</a:t>
            </a:r>
          </a:p>
        </p:txBody>
      </p:sp>
      <p:sp>
        <p:nvSpPr>
          <p:cNvPr id="243" name="Lifecycle…"/>
          <p:cNvSpPr txBox="1"/>
          <p:nvPr>
            <p:ph type="body" sz="half" idx="1"/>
          </p:nvPr>
        </p:nvSpPr>
        <p:spPr>
          <a:xfrm>
            <a:off x="5234269" y="3149600"/>
            <a:ext cx="8304941" cy="9296400"/>
          </a:xfrm>
          <a:prstGeom prst="rect">
            <a:avLst/>
          </a:prstGeom>
        </p:spPr>
        <p:txBody>
          <a:bodyPr/>
          <a:lstStyle/>
          <a:p>
            <a:pPr/>
            <a:r>
              <a:t>Lifecycle</a:t>
            </a:r>
          </a:p>
          <a:p>
            <a:pPr/>
            <a:r>
              <a:t>Metadata</a:t>
            </a:r>
          </a:p>
          <a:p>
            <a:pPr/>
            <a:r>
              <a:t>Integrations</a:t>
            </a:r>
          </a:p>
          <a:p>
            <a:pPr/>
            <a:r>
              <a:t>Analytics</a:t>
            </a:r>
          </a:p>
          <a:p>
            <a:pPr/>
            <a:r>
              <a:t>Reporting</a:t>
            </a:r>
          </a:p>
          <a:p>
            <a:pPr/>
            <a:r>
              <a:t>Automation</a:t>
            </a:r>
          </a:p>
          <a:p>
            <a:pPr/>
            <a:r>
              <a:t>Customization (SDK)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ization (SDK)"/>
          <p:cNvSpPr txBox="1"/>
          <p:nvPr/>
        </p:nvSpPr>
        <p:spPr>
          <a:xfrm>
            <a:off x="5351424" y="520032"/>
            <a:ext cx="13681152" cy="178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Customization (SDK)</a:t>
            </a:r>
          </a:p>
        </p:txBody>
      </p:sp>
      <p:grpSp>
        <p:nvGrpSpPr>
          <p:cNvPr id="309" name="Group"/>
          <p:cNvGrpSpPr/>
          <p:nvPr/>
        </p:nvGrpSpPr>
        <p:grpSpPr>
          <a:xfrm>
            <a:off x="5100637" y="3298831"/>
            <a:ext cx="18546394" cy="9197276"/>
            <a:chOff x="0" y="0"/>
            <a:chExt cx="18546393" cy="9197274"/>
          </a:xfrm>
        </p:grpSpPr>
        <p:sp>
          <p:nvSpPr>
            <p:cNvPr id="306" name="void PrintApplicationAttributes(AppDNA.Application app)…"/>
            <p:cNvSpPr txBox="1"/>
            <p:nvPr/>
          </p:nvSpPr>
          <p:spPr>
            <a:xfrm>
              <a:off x="0" y="1165803"/>
              <a:ext cx="8089568" cy="7480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void PrintApplicationAttributes(AppDNA.Application app)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foreach (var attribute in app.Attributes)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{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string valueString = string.Empty;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if (attribute.IsNull)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valueString = "&lt;null&gt;";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else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{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switch (attribute.Definition.DataType)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{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case AppDNA.AttributeDefinitionDataType.Boolean: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valueString = attribute.BooleanValue.ToString();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break;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case AppDNA.AttributeDefinitionDataType.DateTime: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valueString = attribute.DateTimeValue.ToString();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break;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case AppDNA.AttributeDefinitionDataType.Numeric: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valueString = attribute.NumericValue.ToString();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break;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case AppDNA.AttributeDefinitionDataType.Rag: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valueString = attribute.RagValue.ToString();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break;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case AppDNA.AttributeDefinitionDataType.String: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case AppDNA.AttributeDefinitionDataType.StringList: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valueString = attribute.StringValue;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        break;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    }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}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    Console.WriteLine(attribute.Definition.Name + " : " + valueString);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  } </a:t>
              </a:r>
            </a:p>
            <a:p>
              <a:pPr algn="l" defTabSz="457200">
                <a:defRPr b="0" sz="16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}</a:t>
              </a:r>
            </a:p>
          </p:txBody>
        </p:sp>
        <p:pic>
          <p:nvPicPr>
            <p:cNvPr id="30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64879" y="40950"/>
              <a:ext cx="6442941" cy="915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dna-sdk-overview.png" descr="dna-sdk-overview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44459" y="0"/>
              <a:ext cx="7101935" cy="8698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hank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80" r="0" b="680"/>
          <a:stretch>
            <a:fillRect/>
          </a:stretch>
        </p:blipFill>
        <p:spPr>
          <a:xfrm>
            <a:off x="14566273" y="3149600"/>
            <a:ext cx="9525001" cy="9296400"/>
          </a:xfrm>
          <a:prstGeom prst="rect">
            <a:avLst/>
          </a:prstGeom>
        </p:spPr>
      </p:pic>
      <p:sp>
        <p:nvSpPr>
          <p:cNvPr id="246" name="Application lifecyc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Application lifecycle</a:t>
            </a:r>
          </a:p>
        </p:txBody>
      </p:sp>
      <p:sp>
        <p:nvSpPr>
          <p:cNvPr id="247" name="Applications are the muscles while users are the brains for business operation - Business must keep moving, apps will evolve…"/>
          <p:cNvSpPr txBox="1"/>
          <p:nvPr>
            <p:ph type="body" sz="half" idx="1"/>
          </p:nvPr>
        </p:nvSpPr>
        <p:spPr>
          <a:xfrm>
            <a:off x="4513560" y="3149600"/>
            <a:ext cx="9860817" cy="9296400"/>
          </a:xfrm>
          <a:prstGeom prst="rect">
            <a:avLst/>
          </a:prstGeom>
        </p:spPr>
        <p:txBody>
          <a:bodyPr/>
          <a:lstStyle/>
          <a:p>
            <a:pPr/>
            <a:r>
              <a:t>Applications are the muscles while users are the brains for business operation - Business must keep moving, apps will evolve</a:t>
            </a:r>
          </a:p>
          <a:p>
            <a:pPr/>
            <a:r>
              <a:t>Starts somewhere in business with an </a:t>
            </a:r>
            <a:r>
              <a:rPr b="1"/>
              <a:t>idea or need </a:t>
            </a:r>
            <a:r>
              <a:t>to introduce a new application </a:t>
            </a:r>
            <a:r>
              <a:rPr b="1"/>
              <a:t>through development or purchase</a:t>
            </a:r>
            <a:r>
              <a:t> and continues until retirement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13" r="0" b="96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0" name="Application meta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Application metadata</a:t>
            </a:r>
          </a:p>
        </p:txBody>
      </p:sp>
      <p:sp>
        <p:nvSpPr>
          <p:cNvPr id="251" name="Metadata is “data about data”, the set of information associated with an applicatio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2491" indent="-462491" defTabSz="759459">
              <a:spcBef>
                <a:spcPts val="4100"/>
              </a:spcBef>
              <a:defRPr sz="3496"/>
            </a:pPr>
            <a:r>
              <a:t>Metadata is “data about data”, the set of information associated with an application</a:t>
            </a:r>
          </a:p>
          <a:p>
            <a:pPr marL="462491" indent="-462491" defTabSz="759459">
              <a:spcBef>
                <a:spcPts val="4100"/>
              </a:spcBef>
              <a:defRPr sz="3496"/>
            </a:pPr>
            <a:r>
              <a:t>Technical, business or process details</a:t>
            </a:r>
          </a:p>
          <a:p>
            <a:pPr marL="462491" indent="-462491" defTabSz="759459">
              <a:spcBef>
                <a:spcPts val="4100"/>
              </a:spcBef>
              <a:defRPr sz="3496"/>
            </a:pPr>
            <a:r>
              <a:t>Metadata is determined by the business need and agreed upon by the people responsible for the process, business or technology</a:t>
            </a:r>
          </a:p>
          <a:p>
            <a:pPr marL="462491" indent="-462491" defTabSz="759459">
              <a:spcBef>
                <a:spcPts val="4100"/>
              </a:spcBef>
              <a:defRPr sz="3496"/>
            </a:pPr>
            <a:r>
              <a:t>May be spread around multiple libraries. ERP, SAM, ITSM, CMDB…</a:t>
            </a:r>
          </a:p>
          <a:p>
            <a:pPr marL="462491" indent="-462491" defTabSz="759459">
              <a:spcBef>
                <a:spcPts val="4100"/>
              </a:spcBef>
              <a:defRPr sz="3496"/>
            </a:pPr>
            <a:r>
              <a:t>Metadata exists before the application -&gt; Create application stubs when working with development</a:t>
            </a:r>
          </a:p>
        </p:txBody>
      </p:sp>
      <p:sp>
        <p:nvSpPr>
          <p:cNvPr id="252" name="Rectangle"/>
          <p:cNvSpPr/>
          <p:nvPr/>
        </p:nvSpPr>
        <p:spPr>
          <a:xfrm>
            <a:off x="13167782" y="5339356"/>
            <a:ext cx="9529235" cy="667181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3" name="Rectangle"/>
          <p:cNvSpPr/>
          <p:nvPr/>
        </p:nvSpPr>
        <p:spPr>
          <a:xfrm>
            <a:off x="13148732" y="6434321"/>
            <a:ext cx="9529235" cy="2222501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26431361" y="-784651"/>
            <a:ext cx="13716001" cy="2184401"/>
          </a:xfrm>
          <a:prstGeom prst="rect">
            <a:avLst/>
          </a:prstGeom>
        </p:spPr>
      </p:pic>
      <p:sp>
        <p:nvSpPr>
          <p:cNvPr id="256" name="Application discov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Application discovery</a:t>
            </a:r>
          </a:p>
        </p:txBody>
      </p:sp>
      <p:sp>
        <p:nvSpPr>
          <p:cNvPr id="257" name="Applications and devices from distribution systems via install capture or direct import from SCCM, from file share of manual capturing…"/>
          <p:cNvSpPr txBox="1"/>
          <p:nvPr>
            <p:ph type="body" idx="1"/>
          </p:nvPr>
        </p:nvSpPr>
        <p:spPr>
          <a:xfrm>
            <a:off x="4409946" y="6081352"/>
            <a:ext cx="19765117" cy="6770047"/>
          </a:xfrm>
          <a:prstGeom prst="rect">
            <a:avLst/>
          </a:prstGeom>
        </p:spPr>
        <p:txBody>
          <a:bodyPr/>
          <a:lstStyle/>
          <a:p>
            <a:pPr marL="536447" indent="-536447" defTabSz="792479">
              <a:spcBef>
                <a:spcPts val="4300"/>
              </a:spcBef>
              <a:defRPr sz="3648"/>
            </a:pPr>
            <a:r>
              <a:t>Applications and devices from distribution systems via install capture or direct import from SCCM, from file share of manual capturing</a:t>
            </a:r>
          </a:p>
          <a:p>
            <a:pPr marL="536447" indent="-536447" defTabSz="792479">
              <a:spcBef>
                <a:spcPts val="4300"/>
              </a:spcBef>
              <a:defRPr sz="3648"/>
            </a:pPr>
            <a:r>
              <a:t>Users and groups from Active Directory</a:t>
            </a:r>
          </a:p>
          <a:p>
            <a:pPr marL="536447" indent="-536447" defTabSz="792479">
              <a:spcBef>
                <a:spcPts val="4300"/>
              </a:spcBef>
              <a:defRPr sz="3648"/>
            </a:pPr>
            <a:r>
              <a:t>Application usage from Lakeside SysTrack</a:t>
            </a:r>
          </a:p>
          <a:p>
            <a:pPr marL="536447" indent="-536447" defTabSz="792479">
              <a:spcBef>
                <a:spcPts val="4300"/>
              </a:spcBef>
              <a:defRPr sz="3648"/>
            </a:pPr>
            <a:r>
              <a:t>Citrix AppDisks from XenDesktop </a:t>
            </a:r>
            <a:r>
              <a:rPr b="1" sz="2880">
                <a:solidFill>
                  <a:schemeClr val="accent5">
                    <a:lumOff val="-29866"/>
                  </a:schemeClr>
                </a:solidFill>
              </a:rPr>
              <a:t>New!</a:t>
            </a:r>
            <a:endParaRPr b="1" sz="2880">
              <a:solidFill>
                <a:schemeClr val="accent5">
                  <a:lumOff val="-29866"/>
                </a:schemeClr>
              </a:solidFill>
            </a:endParaRPr>
          </a:p>
          <a:p>
            <a:pPr marL="536447" indent="-536447" defTabSz="792479">
              <a:spcBef>
                <a:spcPts val="4300"/>
              </a:spcBef>
              <a:defRPr sz="3648"/>
            </a:pPr>
            <a:r>
              <a:t>Windows updates from WSUS</a:t>
            </a:r>
            <a:r>
              <a:rPr b="1" sz="2880">
                <a:solidFill>
                  <a:schemeClr val="accent5">
                    <a:lumOff val="-29866"/>
                  </a:schemeClr>
                </a:solidFill>
              </a:rPr>
              <a:t> New!</a:t>
            </a:r>
          </a:p>
          <a:p>
            <a:pPr marL="536447" indent="-536447" defTabSz="792479">
              <a:spcBef>
                <a:spcPts val="4300"/>
              </a:spcBef>
              <a:defRPr b="1" sz="3648"/>
            </a:pPr>
            <a:r>
              <a:t>Metadata collection from any system capable on CSV export ! </a:t>
            </a:r>
            <a:r>
              <a:rPr sz="2880">
                <a:solidFill>
                  <a:schemeClr val="accent5">
                    <a:lumOff val="-29866"/>
                  </a:schemeClr>
                </a:solidFill>
              </a:rPr>
              <a:t>New!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3290" y="2943212"/>
            <a:ext cx="19358429" cy="3083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Desktop transfor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Desktop transformation</a:t>
            </a:r>
          </a:p>
        </p:txBody>
      </p:sp>
      <p:sp>
        <p:nvSpPr>
          <p:cNvPr id="261" name="Windows 10, Windows Server 201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Windows 10, Windows Server 2016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9444" y="1600200"/>
            <a:ext cx="6883401" cy="688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Operating systems…"/>
          <p:cNvSpPr txBox="1"/>
          <p:nvPr>
            <p:ph type="body" sz="quarter" idx="1"/>
          </p:nvPr>
        </p:nvSpPr>
        <p:spPr>
          <a:xfrm>
            <a:off x="4513560" y="6386707"/>
            <a:ext cx="9327415" cy="6059293"/>
          </a:xfrm>
          <a:prstGeom prst="rect">
            <a:avLst/>
          </a:prstGeom>
        </p:spPr>
        <p:txBody>
          <a:bodyPr/>
          <a:lstStyle/>
          <a:p>
            <a:pPr/>
            <a:r>
              <a:t>Operating systems</a:t>
            </a:r>
          </a:p>
          <a:p>
            <a:pPr/>
            <a:r>
              <a:t>Applications</a:t>
            </a:r>
          </a:p>
          <a:p>
            <a:pPr/>
            <a:r>
              <a:t>Browsers</a:t>
            </a:r>
          </a:p>
          <a:p>
            <a:pPr/>
            <a:r>
              <a:t>Profiling </a:t>
            </a:r>
            <a:r>
              <a:rPr b="1" sz="3000">
                <a:solidFill>
                  <a:schemeClr val="accent5">
                    <a:lumOff val="-29866"/>
                  </a:schemeClr>
                </a:solidFill>
              </a:rPr>
              <a:t>New!</a:t>
            </a:r>
          </a:p>
          <a:p>
            <a:pPr/>
            <a:r>
              <a:t>Security </a:t>
            </a:r>
            <a:r>
              <a:rPr b="1" sz="3000">
                <a:solidFill>
                  <a:schemeClr val="accent5">
                    <a:lumOff val="-29866"/>
                  </a:schemeClr>
                </a:solidFill>
              </a:rPr>
              <a:t>New!</a:t>
            </a:r>
          </a:p>
        </p:txBody>
      </p:sp>
      <p:pic>
        <p:nvPicPr>
          <p:cNvPr id="265" name="Effort_calculator.png" descr="Effort_calculat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3560" y="1349896"/>
            <a:ext cx="19539677" cy="3824194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Application compatibility assessment…"/>
          <p:cNvSpPr txBox="1"/>
          <p:nvPr/>
        </p:nvSpPr>
        <p:spPr>
          <a:xfrm>
            <a:off x="14158507" y="6386707"/>
            <a:ext cx="9655770" cy="605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Application compatibility assessment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Migration effort assessment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OS Build assessment </a:t>
            </a:r>
            <a:r>
              <a:rPr b="1" sz="3000">
                <a:solidFill>
                  <a:schemeClr val="accent5">
                    <a:lumOff val="-29866"/>
                  </a:schemeClr>
                </a:solidFill>
              </a:rPr>
              <a:t>New!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Patch impact assessment </a:t>
            </a:r>
            <a:r>
              <a:rPr b="1" sz="3000">
                <a:solidFill>
                  <a:schemeClr val="accent5">
                    <a:lumOff val="-29866"/>
                  </a:schemeClr>
                </a:solidFill>
              </a:rPr>
              <a:t>New!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Deployment solutions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230" y="2443304"/>
            <a:ext cx="13970001" cy="10708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230" y="2495852"/>
            <a:ext cx="13970001" cy="10603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